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sldIdLst>
    <p:sldId id="266" r:id="rId3"/>
    <p:sldId id="329" r:id="rId4"/>
    <p:sldId id="339" r:id="rId5"/>
    <p:sldId id="319" r:id="rId6"/>
    <p:sldId id="346" r:id="rId7"/>
    <p:sldId id="345" r:id="rId8"/>
    <p:sldId id="347" r:id="rId9"/>
    <p:sldId id="350" r:id="rId10"/>
    <p:sldId id="348" r:id="rId11"/>
    <p:sldId id="349"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4592F-78CB-4D35-9CDC-3A76718C0C19}">
          <p14:sldIdLst>
            <p14:sldId id="266"/>
            <p14:sldId id="329"/>
            <p14:sldId id="339"/>
            <p14:sldId id="319"/>
            <p14:sldId id="346"/>
            <p14:sldId id="345"/>
            <p14:sldId id="347"/>
            <p14:sldId id="350"/>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391" autoAdjust="0"/>
  </p:normalViewPr>
  <p:slideViewPr>
    <p:cSldViewPr showGuides="1">
      <p:cViewPr varScale="1">
        <p:scale>
          <a:sx n="89" d="100"/>
          <a:sy n="89" d="100"/>
        </p:scale>
        <p:origin x="1819" y="62"/>
      </p:cViewPr>
      <p:guideLst>
        <p:guide orient="horz" pos="2160"/>
        <p:guide pos="2880"/>
      </p:guideLst>
    </p:cSldViewPr>
  </p:slideViewPr>
  <p:outlineViewPr>
    <p:cViewPr>
      <p:scale>
        <a:sx n="33" d="100"/>
        <a:sy n="33" d="100"/>
      </p:scale>
      <p:origin x="0" y="6162"/>
    </p:cViewPr>
  </p:outlineViewPr>
  <p:notesTextViewPr>
    <p:cViewPr>
      <p:scale>
        <a:sx n="100" d="100"/>
        <a:sy n="100" d="100"/>
      </p:scale>
      <p:origin x="0" y="0"/>
    </p:cViewPr>
  </p:notesTextViewPr>
  <p:sorterViewPr>
    <p:cViewPr>
      <p:scale>
        <a:sx n="100" d="100"/>
        <a:sy n="100" d="100"/>
      </p:scale>
      <p:origin x="0" y="192"/>
    </p:cViewPr>
  </p:sorterViewPr>
  <p:notesViewPr>
    <p:cSldViewPr>
      <p:cViewPr varScale="1">
        <p:scale>
          <a:sx n="66" d="100"/>
          <a:sy n="66" d="100"/>
        </p:scale>
        <p:origin x="3101"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2911DE-17BC-4C28-9A74-6639FB5753ED}" type="datetimeFigureOut">
              <a:rPr lang="en-US" smtClean="0"/>
              <a:pPr/>
              <a:t>1/25/2016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05CC8B5-42A7-47CB-9CCB-9E2B85B8C013}" type="slidenum">
              <a:rPr lang="en-US" smtClean="0"/>
              <a:pPr/>
              <a:t>‹#›</a:t>
            </a:fld>
            <a:endParaRPr lang="en-US" dirty="0"/>
          </a:p>
        </p:txBody>
      </p:sp>
    </p:spTree>
    <p:extLst>
      <p:ext uri="{BB962C8B-B14F-4D97-AF65-F5344CB8AC3E}">
        <p14:creationId xmlns:p14="http://schemas.microsoft.com/office/powerpoint/2010/main" val="176649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k.com/wiki/Social_networking_service?qsrc=3044&amp;lang=en" TargetMode="External"/><Relationship Id="rId7" Type="http://schemas.openxmlformats.org/officeDocument/2006/relationships/hyperlink" Target="http://www.ask.com/wiki/List_of_virtual_communities_with_more_than_100_million_active_users?qsrc=3044&amp;lang=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ask.com/wiki/LinkedIn?lang=en#cite_note-8" TargetMode="External"/><Relationship Id="rId5" Type="http://schemas.openxmlformats.org/officeDocument/2006/relationships/hyperlink" Target="http://www.ask.com/wiki/Professional_network?qsrc=3044&amp;lang=en" TargetMode="External"/><Relationship Id="rId4" Type="http://schemas.openxmlformats.org/officeDocument/2006/relationships/hyperlink" Target="http://www.ask.com/wiki/LinkedIn?lang=en#cite_note-about-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1</a:t>
            </a:fld>
            <a:endParaRPr lang="en-US" dirty="0"/>
          </a:p>
        </p:txBody>
      </p:sp>
    </p:spTree>
    <p:extLst>
      <p:ext uri="{BB962C8B-B14F-4D97-AF65-F5344CB8AC3E}">
        <p14:creationId xmlns:p14="http://schemas.microsoft.com/office/powerpoint/2010/main" val="279265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CC8B5-42A7-47CB-9CCB-9E2B85B8C013}" type="slidenum">
              <a:rPr lang="en-US" smtClean="0"/>
              <a:pPr/>
              <a:t>10</a:t>
            </a:fld>
            <a:endParaRPr lang="en-US" dirty="0"/>
          </a:p>
        </p:txBody>
      </p:sp>
    </p:spTree>
    <p:extLst>
      <p:ext uri="{BB962C8B-B14F-4D97-AF65-F5344CB8AC3E}">
        <p14:creationId xmlns:p14="http://schemas.microsoft.com/office/powerpoint/2010/main" val="40989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 is </a:t>
            </a:r>
            <a:r>
              <a:rPr lang="en-US" dirty="0"/>
              <a:t>a business-oriented </a:t>
            </a:r>
            <a:r>
              <a:rPr lang="en-US" dirty="0">
                <a:hlinkClick r:id="rId3" tooltip="Social networking service"/>
              </a:rPr>
              <a:t>social networking service</a:t>
            </a:r>
            <a:r>
              <a:rPr lang="en-US" dirty="0"/>
              <a:t>. Founded in December 2002 and launched on May 5, 2003,</a:t>
            </a:r>
            <a:r>
              <a:rPr lang="en-US" baseline="30000" dirty="0">
                <a:hlinkClick r:id="rId4"/>
              </a:rPr>
              <a:t>[3]</a:t>
            </a:r>
            <a:r>
              <a:rPr lang="en-US" dirty="0"/>
              <a:t> it is mainly used for </a:t>
            </a:r>
            <a:r>
              <a:rPr lang="en-US" dirty="0">
                <a:hlinkClick r:id="rId5" tooltip="Professional network"/>
              </a:rPr>
              <a:t>professional networking</a:t>
            </a:r>
            <a:r>
              <a:rPr lang="en-US" dirty="0"/>
              <a:t>. In 2006, LinkedIn increased to 20 million viewers.</a:t>
            </a:r>
            <a:r>
              <a:rPr lang="en-US" baseline="30000" dirty="0">
                <a:hlinkClick r:id="rId6"/>
              </a:rPr>
              <a:t>[8]</a:t>
            </a:r>
            <a:r>
              <a:rPr lang="en-US" dirty="0"/>
              <a:t> As of </a:t>
            </a:r>
            <a:r>
              <a:rPr lang="en-US" dirty="0" smtClean="0"/>
              <a:t>today, </a:t>
            </a:r>
            <a:r>
              <a:rPr lang="en-US" dirty="0"/>
              <a:t>LinkedIn reports more than </a:t>
            </a:r>
            <a:r>
              <a:rPr lang="en-US" dirty="0" smtClean="0">
                <a:hlinkClick r:id="rId7" tooltip="List of virtual communities with more than 100 million active users"/>
              </a:rPr>
              <a:t>295 million </a:t>
            </a:r>
            <a:r>
              <a:rPr lang="en-US" dirty="0">
                <a:hlinkClick r:id="rId7" tooltip="List of virtual communities with more than 100 million active users"/>
              </a:rPr>
              <a:t>acquired</a:t>
            </a:r>
            <a:r>
              <a:rPr lang="en-US" dirty="0"/>
              <a:t> users in more than 200 countries and territories</a:t>
            </a:r>
          </a:p>
        </p:txBody>
      </p:sp>
      <p:sp>
        <p:nvSpPr>
          <p:cNvPr id="4" name="Slide Number Placeholder 3"/>
          <p:cNvSpPr>
            <a:spLocks noGrp="1"/>
          </p:cNvSpPr>
          <p:nvPr>
            <p:ph type="sldNum" sz="quarter" idx="10"/>
          </p:nvPr>
        </p:nvSpPr>
        <p:spPr/>
        <p:txBody>
          <a:bodyPr/>
          <a:lstStyle/>
          <a:p>
            <a:fld id="{505CC8B5-42A7-47CB-9CCB-9E2B85B8C013}" type="slidenum">
              <a:rPr lang="en-US" smtClean="0"/>
              <a:pPr/>
              <a:t>2</a:t>
            </a:fld>
            <a:endParaRPr lang="en-US" dirty="0"/>
          </a:p>
        </p:txBody>
      </p:sp>
    </p:spTree>
    <p:extLst>
      <p:ext uri="{BB962C8B-B14F-4D97-AF65-F5344CB8AC3E}">
        <p14:creationId xmlns:p14="http://schemas.microsoft.com/office/powerpoint/2010/main" val="12377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You need to be active to get noticed.  Active means providing content or info for those in your network, which you can do by only investing 20 minutes per day.</a:t>
            </a:r>
          </a:p>
          <a:p>
            <a:pPr marL="228600" indent="-228600">
              <a:buAutoNum type="arabicParenR"/>
            </a:pPr>
            <a:r>
              <a:rPr lang="en-US" dirty="0" smtClean="0"/>
              <a:t>I got started on Linked In back in 2006, I think.  Someone asked to connect with me and I looked into it, and connected.  Never really used it though until 2009 when I started looking for a job. At that time, I became intentional and started inviting people into my network and I started posting at least twice a week.</a:t>
            </a:r>
          </a:p>
          <a:p>
            <a:pPr marL="228600" indent="-228600">
              <a:buAutoNum type="arabicParenR"/>
            </a:pPr>
            <a:r>
              <a:rPr lang="en-US" dirty="0" smtClean="0"/>
              <a:t>Use advanced search when you are starting your career search.  You can research companies that you are interested in and send messages to current HR representatives and hiring managers.  Make sure your profile is complete and includes a professional photo.  When you reach out you want to write a personal connection message noting who you are and why you want to connect vs. the canned “I’d like to have you in my network”.  That’s for amateurs.</a:t>
            </a:r>
          </a:p>
          <a:p>
            <a:pPr marL="228600" indent="-228600">
              <a:buAutoNum type="arabicParenR"/>
            </a:pPr>
            <a:r>
              <a:rPr lang="en-US" dirty="0" smtClean="0"/>
              <a:t>To keep your connections interested, a rule of thumb is to create a mix of industry-relevant content, like discussing current projects or related hobbies. You may do something different, but that is just a suggestion.  I post open jobs, news about ANSYS or recruiting/HR related material.</a:t>
            </a:r>
          </a:p>
          <a:p>
            <a:pPr marL="228600" indent="-228600">
              <a:buAutoNum type="arabicParenR"/>
            </a:pPr>
            <a:r>
              <a:rPr lang="en-US" dirty="0" smtClean="0"/>
              <a:t>Recruiters and hiring managers want to know about you – your skills, your interests, and how you think.  What better way to let them know than by regularly posting on Linked In?</a:t>
            </a:r>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3</a:t>
            </a:fld>
            <a:endParaRPr lang="en-US" dirty="0"/>
          </a:p>
        </p:txBody>
      </p:sp>
    </p:spTree>
    <p:extLst>
      <p:ext uri="{BB962C8B-B14F-4D97-AF65-F5344CB8AC3E}">
        <p14:creationId xmlns:p14="http://schemas.microsoft.com/office/powerpoint/2010/main" val="110431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4</a:t>
            </a:fld>
            <a:endParaRPr lang="en-US" dirty="0"/>
          </a:p>
        </p:txBody>
      </p:sp>
    </p:spTree>
    <p:extLst>
      <p:ext uri="{BB962C8B-B14F-4D97-AF65-F5344CB8AC3E}">
        <p14:creationId xmlns:p14="http://schemas.microsoft.com/office/powerpoint/2010/main" val="225750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69215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5</a:t>
            </a:fld>
            <a:endParaRPr lang="en-US" dirty="0"/>
          </a:p>
        </p:txBody>
      </p:sp>
    </p:spTree>
    <p:extLst>
      <p:ext uri="{BB962C8B-B14F-4D97-AF65-F5344CB8AC3E}">
        <p14:creationId xmlns:p14="http://schemas.microsoft.com/office/powerpoint/2010/main" val="238425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6</a:t>
            </a:fld>
            <a:endParaRPr lang="en-US" dirty="0"/>
          </a:p>
        </p:txBody>
      </p:sp>
    </p:spTree>
    <p:extLst>
      <p:ext uri="{BB962C8B-B14F-4D97-AF65-F5344CB8AC3E}">
        <p14:creationId xmlns:p14="http://schemas.microsoft.com/office/powerpoint/2010/main" val="26710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CC8B5-42A7-47CB-9CCB-9E2B85B8C013}" type="slidenum">
              <a:rPr lang="en-US" smtClean="0"/>
              <a:pPr/>
              <a:t>7</a:t>
            </a:fld>
            <a:endParaRPr lang="en-US" dirty="0"/>
          </a:p>
        </p:txBody>
      </p:sp>
    </p:spTree>
    <p:extLst>
      <p:ext uri="{BB962C8B-B14F-4D97-AF65-F5344CB8AC3E}">
        <p14:creationId xmlns:p14="http://schemas.microsoft.com/office/powerpoint/2010/main" val="19132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Determine how you want to be perceived on Facebook, Twitter, and all social media outlets. </a:t>
            </a:r>
            <a:r>
              <a:rPr lang="en-US" dirty="0"/>
              <a:t>Like it or not, your communication becomes a strong part of your overall image. Recognize this as an opportunity to set yourself apart as a person with integrity. </a:t>
            </a:r>
          </a:p>
          <a:p>
            <a:r>
              <a:rPr lang="en-US" b="1" dirty="0"/>
              <a:t>Know that employers DO check your social media accounts.</a:t>
            </a:r>
            <a:r>
              <a:rPr lang="en-US" dirty="0"/>
              <a:t> Some may tell you they don't have time to visit everyone's profile, but smart employers know it's worth the effort before saying "yes" to a new hire. </a:t>
            </a:r>
          </a:p>
          <a:p>
            <a:r>
              <a:rPr lang="en-US" b="1" dirty="0" smtClean="0"/>
              <a:t>Google </a:t>
            </a:r>
            <a:r>
              <a:rPr lang="en-US" b="1" dirty="0"/>
              <a:t>yourself.</a:t>
            </a:r>
            <a:r>
              <a:rPr lang="en-US" dirty="0"/>
              <a:t> Observe what comes up, including Google images. Eliminate any questionable posts or pictures. Show respect for yourself and your credibility by keeping your posts (and your daily interaction) clean</a:t>
            </a:r>
            <a:r>
              <a:rPr lang="en-US" dirty="0" smtClean="0"/>
              <a:t>.</a:t>
            </a:r>
            <a:endParaRPr lang="en-US" dirty="0"/>
          </a:p>
          <a:p>
            <a:r>
              <a:rPr lang="en-US" b="1" dirty="0"/>
              <a:t>Don't rely on privacy settings.</a:t>
            </a:r>
            <a:r>
              <a:rPr lang="en-US" dirty="0"/>
              <a:t> Anything can be shared on the web. Download an app that will alert you if something is posted online where your reputation could be in question. Google Alerts will monitor the web and notify you when your name has been mentioned. You can find a variety of tools by searching "Reputation Management</a:t>
            </a:r>
            <a:r>
              <a:rPr lang="en-US" dirty="0" smtClean="0"/>
              <a:t>".</a:t>
            </a:r>
          </a:p>
          <a:p>
            <a:r>
              <a:rPr lang="en-US" b="1" dirty="0"/>
              <a:t>You are what you tweet or post.</a:t>
            </a:r>
            <a:r>
              <a:rPr lang="en-US" dirty="0"/>
              <a:t> People make judgments based on what they see and every post matters. Read through your stream and ensure it reflects your character. </a:t>
            </a:r>
          </a:p>
          <a:p>
            <a:r>
              <a:rPr lang="en-US" b="1" dirty="0"/>
              <a:t>Dedicate posts emphasizing your achievements and accomplishments. </a:t>
            </a:r>
            <a:r>
              <a:rPr lang="en-US" dirty="0"/>
              <a:t>Link to charities you support and let others know how they can get involved. Vary your content to retain interest. And, of course, only post if it's the truth.</a:t>
            </a:r>
          </a:p>
          <a:p>
            <a:r>
              <a:rPr lang="en-US" b="1" dirty="0"/>
              <a:t>Take your online presence seriously. </a:t>
            </a:r>
            <a:r>
              <a:rPr lang="en-US" dirty="0"/>
              <a:t>Social media is a phenomenal way to connect, build a community of like-minded friends and stay current on what's going on in the world. Use it wisely and you will reap the benefits. Abuse it, or disregard its importance, and you will eventually face the consequences</a:t>
            </a:r>
            <a:r>
              <a:rPr lang="en-US" dirty="0" smtClean="0"/>
              <a:t>.</a:t>
            </a:r>
          </a:p>
          <a:p>
            <a:endParaRPr lang="en-US" dirty="0"/>
          </a:p>
          <a:p>
            <a:r>
              <a:rPr lang="en-US" b="1" dirty="0"/>
              <a:t>Forbes article</a:t>
            </a:r>
            <a:r>
              <a:rPr lang="en-US" dirty="0"/>
              <a:t>:  http://www.forbes.com/sites/ilyapozin/2013/01/09/social-media-etiquette-12-step-checklist/#4edc244077a4</a:t>
            </a:r>
          </a:p>
        </p:txBody>
      </p:sp>
      <p:sp>
        <p:nvSpPr>
          <p:cNvPr id="4" name="Slide Number Placeholder 3"/>
          <p:cNvSpPr>
            <a:spLocks noGrp="1"/>
          </p:cNvSpPr>
          <p:nvPr>
            <p:ph type="sldNum" sz="quarter" idx="10"/>
          </p:nvPr>
        </p:nvSpPr>
        <p:spPr/>
        <p:txBody>
          <a:bodyPr/>
          <a:lstStyle/>
          <a:p>
            <a:fld id="{505CC8B5-42A7-47CB-9CCB-9E2B85B8C013}" type="slidenum">
              <a:rPr lang="en-US" smtClean="0"/>
              <a:pPr/>
              <a:t>8</a:t>
            </a:fld>
            <a:endParaRPr lang="en-US" dirty="0"/>
          </a:p>
        </p:txBody>
      </p:sp>
    </p:spTree>
    <p:extLst>
      <p:ext uri="{BB962C8B-B14F-4D97-AF65-F5344CB8AC3E}">
        <p14:creationId xmlns:p14="http://schemas.microsoft.com/office/powerpoint/2010/main" val="321880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CC8B5-42A7-47CB-9CCB-9E2B85B8C013}" type="slidenum">
              <a:rPr lang="en-US" smtClean="0"/>
              <a:pPr/>
              <a:t>9</a:t>
            </a:fld>
            <a:endParaRPr lang="en-US" dirty="0"/>
          </a:p>
        </p:txBody>
      </p:sp>
    </p:spTree>
    <p:extLst>
      <p:ext uri="{BB962C8B-B14F-4D97-AF65-F5344CB8AC3E}">
        <p14:creationId xmlns:p14="http://schemas.microsoft.com/office/powerpoint/2010/main" val="122148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itle page bk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3116263" y="4829175"/>
            <a:ext cx="184150" cy="519113"/>
          </a:xfrm>
          <a:prstGeom prst="rect">
            <a:avLst/>
          </a:prstGeom>
          <a:noFill/>
          <a:ln w="50800" cap="rnd" algn="ctr">
            <a:noFill/>
            <a:prstDash val="sysDot"/>
            <a:miter lim="800000"/>
            <a:headEnd/>
            <a:tailEnd/>
          </a:ln>
          <a:effectLst/>
        </p:spPr>
        <p:txBody>
          <a:bodyPr wrap="none">
            <a:spAutoFit/>
          </a:bodyPr>
          <a:lstStyle/>
          <a:p>
            <a:pPr algn="ctr" eaLnBrk="0" hangingPunct="0">
              <a:defRPr/>
            </a:pPr>
            <a:endParaRPr lang="en-US" sz="2800" b="1" dirty="0"/>
          </a:p>
        </p:txBody>
      </p:sp>
      <p:sp>
        <p:nvSpPr>
          <p:cNvPr id="6" name="Rectangle 5"/>
          <p:cNvSpPr>
            <a:spLocks noChangeArrowheads="1"/>
          </p:cNvSpPr>
          <p:nvPr/>
        </p:nvSpPr>
        <p:spPr bwMode="auto">
          <a:xfrm>
            <a:off x="-15875" y="5856288"/>
            <a:ext cx="9144000" cy="220662"/>
          </a:xfrm>
          <a:prstGeom prst="rect">
            <a:avLst/>
          </a:prstGeom>
          <a:noFill/>
          <a:ln w="9525">
            <a:noFill/>
            <a:miter lim="800000"/>
            <a:headEnd/>
            <a:tailEnd/>
          </a:ln>
          <a:effectLst/>
        </p:spPr>
        <p:txBody>
          <a:bodyPr wrap="none" lIns="137160" tIns="155448" rIns="137160" bIns="155448" anchor="ctr"/>
          <a:lstStyle/>
          <a:p>
            <a:pPr algn="ctr" eaLnBrk="0" hangingPunct="0">
              <a:defRPr/>
            </a:pPr>
            <a:endParaRPr lang="en-US" dirty="0"/>
          </a:p>
        </p:txBody>
      </p:sp>
      <p:sp>
        <p:nvSpPr>
          <p:cNvPr id="7" name="Text Box 7"/>
          <p:cNvSpPr txBox="1">
            <a:spLocks noChangeArrowheads="1"/>
          </p:cNvSpPr>
          <p:nvPr/>
        </p:nvSpPr>
        <p:spPr bwMode="auto">
          <a:xfrm>
            <a:off x="3111500" y="4810125"/>
            <a:ext cx="184150" cy="519113"/>
          </a:xfrm>
          <a:prstGeom prst="rect">
            <a:avLst/>
          </a:prstGeom>
          <a:noFill/>
          <a:ln w="50800" cap="rnd" algn="ctr">
            <a:noFill/>
            <a:prstDash val="sysDot"/>
            <a:miter lim="800000"/>
            <a:headEnd/>
            <a:tailEnd/>
          </a:ln>
          <a:effectLst/>
        </p:spPr>
        <p:txBody>
          <a:bodyPr wrap="none">
            <a:spAutoFit/>
          </a:bodyPr>
          <a:lstStyle/>
          <a:p>
            <a:pPr algn="ctr" eaLnBrk="0" hangingPunct="0">
              <a:defRPr/>
            </a:pPr>
            <a:endParaRPr lang="en-US" sz="2800" b="1" dirty="0"/>
          </a:p>
        </p:txBody>
      </p:sp>
      <p:sp>
        <p:nvSpPr>
          <p:cNvPr id="8" name="Rectangle 8"/>
          <p:cNvSpPr>
            <a:spLocks noChangeArrowheads="1"/>
          </p:cNvSpPr>
          <p:nvPr/>
        </p:nvSpPr>
        <p:spPr bwMode="auto">
          <a:xfrm>
            <a:off x="-20638" y="5837238"/>
            <a:ext cx="9144001" cy="220662"/>
          </a:xfrm>
          <a:prstGeom prst="rect">
            <a:avLst/>
          </a:prstGeom>
          <a:noFill/>
          <a:ln w="9525">
            <a:noFill/>
            <a:miter lim="800000"/>
            <a:headEnd/>
            <a:tailEnd/>
          </a:ln>
          <a:effectLst/>
        </p:spPr>
        <p:txBody>
          <a:bodyPr wrap="none" lIns="137160" tIns="155448" rIns="137160" bIns="155448" anchor="ctr"/>
          <a:lstStyle/>
          <a:p>
            <a:pPr algn="ctr" eaLnBrk="0" hangingPunct="0">
              <a:defRPr/>
            </a:pPr>
            <a:endParaRPr lang="en-US" dirty="0"/>
          </a:p>
        </p:txBody>
      </p:sp>
      <p:sp>
        <p:nvSpPr>
          <p:cNvPr id="9" name="Text Box 11"/>
          <p:cNvSpPr txBox="1">
            <a:spLocks noChangeArrowheads="1"/>
          </p:cNvSpPr>
          <p:nvPr/>
        </p:nvSpPr>
        <p:spPr bwMode="auto">
          <a:xfrm>
            <a:off x="0" y="6637338"/>
            <a:ext cx="2058988" cy="214312"/>
          </a:xfrm>
          <a:prstGeom prst="rect">
            <a:avLst/>
          </a:prstGeom>
          <a:noFill/>
          <a:ln w="50800" cap="rnd" algn="ctr">
            <a:noFill/>
            <a:prstDash val="sysDot"/>
            <a:miter lim="800000"/>
            <a:headEnd/>
            <a:tailEnd/>
          </a:ln>
          <a:effectLst/>
        </p:spPr>
        <p:txBody>
          <a:bodyPr>
            <a:spAutoFit/>
          </a:bodyPr>
          <a:lstStyle/>
          <a:p>
            <a:pPr eaLnBrk="0" hangingPunct="0">
              <a:defRPr/>
            </a:pPr>
            <a:r>
              <a:rPr lang="en-US" sz="800" dirty="0">
                <a:solidFill>
                  <a:srgbClr val="B2B2B2"/>
                </a:solidFill>
              </a:rPr>
              <a:t>© 2010 ANSYS, Inc.  All rights reserved.</a:t>
            </a:r>
          </a:p>
        </p:txBody>
      </p:sp>
      <p:sp>
        <p:nvSpPr>
          <p:cNvPr id="10" name="Text Box 12"/>
          <p:cNvSpPr txBox="1">
            <a:spLocks noChangeArrowheads="1"/>
          </p:cNvSpPr>
          <p:nvPr/>
        </p:nvSpPr>
        <p:spPr bwMode="auto">
          <a:xfrm>
            <a:off x="4267200" y="6629400"/>
            <a:ext cx="733425" cy="228600"/>
          </a:xfrm>
          <a:prstGeom prst="rect">
            <a:avLst/>
          </a:prstGeom>
          <a:noFill/>
          <a:ln w="50800" cap="rnd" algn="ctr">
            <a:noFill/>
            <a:prstDash val="sysDot"/>
            <a:miter lim="800000"/>
            <a:headEnd/>
            <a:tailEnd/>
          </a:ln>
          <a:effectLst/>
        </p:spPr>
        <p:txBody>
          <a:bodyPr>
            <a:spAutoFit/>
          </a:bodyPr>
          <a:lstStyle/>
          <a:p>
            <a:pPr algn="ctr" eaLnBrk="0" hangingPunct="0">
              <a:defRPr/>
            </a:pPr>
            <a:fld id="{711A0D74-E458-47D3-80C8-41B3C39EA4AD}" type="slidenum">
              <a:rPr lang="en-US" sz="900" b="1">
                <a:solidFill>
                  <a:srgbClr val="B2B2B2"/>
                </a:solidFill>
              </a:rPr>
              <a:pPr algn="ctr" eaLnBrk="0" hangingPunct="0">
                <a:defRPr/>
              </a:pPr>
              <a:t>‹#›</a:t>
            </a:fld>
            <a:endParaRPr lang="en-US" sz="900" b="1" dirty="0">
              <a:solidFill>
                <a:srgbClr val="B2B2B2"/>
              </a:solidFill>
            </a:endParaRPr>
          </a:p>
        </p:txBody>
      </p:sp>
      <p:sp>
        <p:nvSpPr>
          <p:cNvPr id="11" name="Text Box 13"/>
          <p:cNvSpPr txBox="1">
            <a:spLocks noChangeArrowheads="1"/>
          </p:cNvSpPr>
          <p:nvPr/>
        </p:nvSpPr>
        <p:spPr bwMode="auto">
          <a:xfrm>
            <a:off x="6773863" y="6637338"/>
            <a:ext cx="2373312" cy="214312"/>
          </a:xfrm>
          <a:prstGeom prst="rect">
            <a:avLst/>
          </a:prstGeom>
          <a:noFill/>
          <a:ln w="50800" cap="rnd" algn="ctr">
            <a:noFill/>
            <a:prstDash val="sysDot"/>
            <a:miter lim="800000"/>
            <a:headEnd/>
            <a:tailEnd/>
          </a:ln>
          <a:effectLst/>
        </p:spPr>
        <p:txBody>
          <a:bodyPr>
            <a:spAutoFit/>
          </a:bodyPr>
          <a:lstStyle/>
          <a:p>
            <a:pPr algn="r" eaLnBrk="0" hangingPunct="0">
              <a:defRPr/>
            </a:pPr>
            <a:r>
              <a:rPr lang="en-US" sz="800" dirty="0">
                <a:solidFill>
                  <a:srgbClr val="B2B2B2"/>
                </a:solidFill>
              </a:rPr>
              <a:t>ANSYS, Inc. Proprietary</a:t>
            </a:r>
          </a:p>
        </p:txBody>
      </p:sp>
      <p:sp>
        <p:nvSpPr>
          <p:cNvPr id="983049" name="Rectangle 9"/>
          <p:cNvSpPr>
            <a:spLocks noGrp="1" noChangeArrowheads="1"/>
          </p:cNvSpPr>
          <p:nvPr>
            <p:ph type="ctrTitle"/>
          </p:nvPr>
        </p:nvSpPr>
        <p:spPr bwMode="white">
          <a:xfrm>
            <a:off x="4714875" y="752475"/>
            <a:ext cx="4086225" cy="1295400"/>
          </a:xfrm>
          <a:effectLst>
            <a:outerShdw dist="17961" dir="2700000" algn="ctr" rotWithShape="0">
              <a:srgbClr val="071D51">
                <a:alpha val="50000"/>
              </a:srgbClr>
            </a:outerShdw>
          </a:effectLst>
        </p:spPr>
        <p:txBody>
          <a:bodyPr anchor="t"/>
          <a:lstStyle>
            <a:lvl1pPr>
              <a:lnSpc>
                <a:spcPct val="90000"/>
              </a:lnSpc>
              <a:defRPr>
                <a:solidFill>
                  <a:schemeClr val="accent1">
                    <a:lumMod val="40000"/>
                    <a:lumOff val="6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83050" name="Rectangle 10"/>
          <p:cNvSpPr>
            <a:spLocks noGrp="1" noChangeArrowheads="1"/>
          </p:cNvSpPr>
          <p:nvPr>
            <p:ph type="subTitle" idx="1"/>
          </p:nvPr>
        </p:nvSpPr>
        <p:spPr bwMode="white">
          <a:xfrm>
            <a:off x="4724400" y="2085975"/>
            <a:ext cx="4067175" cy="4010585"/>
          </a:xfrm>
          <a:effectLst>
            <a:outerShdw dist="17961" dir="2700000" algn="ctr" rotWithShape="0">
              <a:srgbClr val="071D51">
                <a:alpha val="50000"/>
              </a:srgbClr>
            </a:outerShdw>
          </a:effectLst>
        </p:spPr>
        <p:txBody>
          <a:bodyPr/>
          <a:lstStyle>
            <a:lvl1pPr marL="0" indent="0">
              <a:spcBef>
                <a:spcPct val="0"/>
              </a:spcBef>
              <a:buFontTx/>
              <a:buNone/>
              <a:defRPr sz="2400">
                <a:solidFill>
                  <a:schemeClr val="accent1">
                    <a:lumMod val="40000"/>
                    <a:lumOff val="60000"/>
                  </a:schemeClr>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bwMode="auto">
          <a:xfrm>
            <a:off x="6173788" y="5181600"/>
            <a:ext cx="2970212" cy="97472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5" name="Rectangle 4"/>
          <p:cNvSpPr/>
          <p:nvPr/>
        </p:nvSpPr>
        <p:spPr bwMode="auto">
          <a:xfrm>
            <a:off x="5126038" y="5181600"/>
            <a:ext cx="1058862" cy="9747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pic>
        <p:nvPicPr>
          <p:cNvPr id="6"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3327400" y="1603375"/>
            <a:ext cx="5265738" cy="3239558"/>
          </a:xfrm>
          <a:noFill/>
          <a:ln w="9525">
            <a:noFill/>
            <a:miter lim="800000"/>
            <a:headEnd/>
            <a:tailEnd/>
          </a:ln>
          <a:effectLst/>
        </p:spPr>
        <p:txBody>
          <a:bodyPr/>
          <a:lstStyle>
            <a:lvl1pPr>
              <a:defRPr lang="en-US" smtClean="0"/>
            </a:lvl1pPr>
            <a:lvl2pPr>
              <a:buClrTx/>
              <a:defRPr lang="en-US" smtClean="0"/>
            </a:lvl2p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Content Placeholder 2"/>
          <p:cNvSpPr txBox="1">
            <a:spLocks/>
          </p:cNvSpPr>
          <p:nvPr/>
        </p:nvSpPr>
        <p:spPr>
          <a:xfrm>
            <a:off x="6173788" y="5181600"/>
            <a:ext cx="2970212" cy="974725"/>
          </a:xfrm>
          <a:prstGeom prst="rect">
            <a:avLst/>
          </a:prstGeo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a:lnSpc>
                <a:spcPct val="95000"/>
              </a:lnSpc>
              <a:spcBef>
                <a:spcPts val="1200"/>
              </a:spcBef>
              <a:buClr>
                <a:schemeClr val="tx2"/>
              </a:buClr>
              <a:defRPr/>
            </a:pPr>
            <a:r>
              <a:rPr lang="en-US" kern="0" dirty="0" smtClean="0">
                <a:latin typeface="Arial Narrow" pitchFamily="34" charset="0"/>
                <a:cs typeface="+mn-cs"/>
              </a:rPr>
              <a:t>Click to edit Master text styles</a:t>
            </a: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603375"/>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603375"/>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76238" y="1481138"/>
            <a:ext cx="8215312" cy="473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488113" y="6248400"/>
            <a:ext cx="2554287" cy="457200"/>
          </a:xfrm>
          <a:prstGeom prst="rect">
            <a:avLst/>
          </a:prstGeom>
        </p:spPr>
        <p:txBody>
          <a:bodyPr/>
          <a:lstStyle>
            <a:lvl1pPr>
              <a:defRPr sz="1400" i="0"/>
            </a:lvl1pPr>
          </a:lstStyle>
          <a:p>
            <a:fld id="{6AECB597-7941-4096-B6E3-086CE19E7AA1}" type="slidenum">
              <a:rPr lang="en-US"/>
              <a:pPr/>
              <a:t>‹#›</a:t>
            </a:fld>
            <a:endParaRPr lang="en-US" dirty="0"/>
          </a:p>
          <a:p>
            <a:r>
              <a:rPr lang="en-US" dirty="0"/>
              <a:t>Automatrics Corporate Overview</a:t>
            </a:r>
          </a:p>
        </p:txBody>
      </p:sp>
      <p:sp>
        <p:nvSpPr>
          <p:cNvPr id="4" name="Date Placeholder 3"/>
          <p:cNvSpPr>
            <a:spLocks noGrp="1"/>
          </p:cNvSpPr>
          <p:nvPr>
            <p:ph type="dt" sz="half" idx="11"/>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2"/>
          </p:nvPr>
        </p:nvSpPr>
        <p:spPr>
          <a:xfrm>
            <a:off x="3124200" y="6248400"/>
            <a:ext cx="2895600" cy="457200"/>
          </a:xfrm>
          <a:prstGeom prst="rect">
            <a:avLst/>
          </a:prstGeom>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55016" name="Rectangle 8"/>
          <p:cNvSpPr>
            <a:spLocks noGrp="1" noChangeArrowheads="1"/>
          </p:cNvSpPr>
          <p:nvPr>
            <p:ph type="ctrTitle" sz="quarter"/>
          </p:nvPr>
        </p:nvSpPr>
        <p:spPr>
          <a:xfrm>
            <a:off x="3657600" y="914400"/>
            <a:ext cx="5062538" cy="1107996"/>
          </a:xfrm>
        </p:spPr>
        <p:txBody>
          <a:bodyPr>
            <a:spAutoFit/>
          </a:bodyPr>
          <a:lstStyle>
            <a:lvl1pPr>
              <a:defRPr sz="4000" b="1">
                <a:solidFill>
                  <a:schemeClr val="tx1"/>
                </a:solidFill>
                <a:latin typeface="+mn-lt"/>
              </a:defRPr>
            </a:lvl1pPr>
          </a:lstStyle>
          <a:p>
            <a:r>
              <a:rPr lang="en-US" smtClean="0"/>
              <a:t>Click to edit Master title style</a:t>
            </a:r>
            <a:endParaRPr lang="en-US" dirty="0"/>
          </a:p>
        </p:txBody>
      </p:sp>
      <p:sp>
        <p:nvSpPr>
          <p:cNvPr id="555017" name="Rectangle 9"/>
          <p:cNvSpPr>
            <a:spLocks noGrp="1" noChangeArrowheads="1"/>
          </p:cNvSpPr>
          <p:nvPr>
            <p:ph type="subTitle" sz="quarter" idx="1"/>
          </p:nvPr>
        </p:nvSpPr>
        <p:spPr>
          <a:xfrm>
            <a:off x="3641725" y="5249985"/>
            <a:ext cx="5349875" cy="438582"/>
          </a:xfrm>
        </p:spPr>
        <p:txBody>
          <a:bodyPr>
            <a:spAutoFit/>
          </a:bodyPr>
          <a:lstStyle>
            <a:lvl1pPr marL="0" indent="0">
              <a:spcBef>
                <a:spcPct val="25000"/>
              </a:spcBef>
              <a:buFontTx/>
              <a:buNone/>
              <a:defRPr sz="3000">
                <a:solidFill>
                  <a:schemeClr val="tx1"/>
                </a:solidFill>
              </a:defRPr>
            </a:lvl1pPr>
          </a:lstStyle>
          <a:p>
            <a:r>
              <a:rPr lang="en-US" smtClean="0"/>
              <a:t>Click to edit Master subtitle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2192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743200"/>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267200"/>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743200"/>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219201"/>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267200"/>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dirty="0"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p:nvSpPr>
        <p:spPr bwMode="auto">
          <a:xfrm>
            <a:off x="3638550" y="2743200"/>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267200"/>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743200"/>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743200"/>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219201"/>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743200"/>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267200"/>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757488"/>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267200"/>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743200"/>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267200"/>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2192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ECDE6"/>
            </a:gs>
            <a:gs pos="100000">
              <a:srgbClr val="F8F8F8"/>
            </a:gs>
          </a:gsLst>
          <a:lin ang="5400000" scaled="1"/>
        </a:gradFill>
        <a:effectLst/>
      </p:bgPr>
    </p:bg>
    <p:spTree>
      <p:nvGrpSpPr>
        <p:cNvPr id="1" name=""/>
        <p:cNvGrpSpPr/>
        <p:nvPr/>
      </p:nvGrpSpPr>
      <p:grpSpPr>
        <a:xfrm>
          <a:off x="0" y="0"/>
          <a:ext cx="0" cy="0"/>
          <a:chOff x="0" y="0"/>
          <a:chExt cx="0" cy="0"/>
        </a:xfrm>
      </p:grpSpPr>
      <p:sp>
        <p:nvSpPr>
          <p:cNvPr id="982018" name="Rectangle 2"/>
          <p:cNvSpPr>
            <a:spLocks noChangeArrowheads="1"/>
          </p:cNvSpPr>
          <p:nvPr/>
        </p:nvSpPr>
        <p:spPr bwMode="black">
          <a:xfrm>
            <a:off x="0" y="0"/>
            <a:ext cx="9144000" cy="1139825"/>
          </a:xfrm>
          <a:prstGeom prst="rect">
            <a:avLst/>
          </a:prstGeom>
          <a:solidFill>
            <a:schemeClr val="tx1"/>
          </a:solidFill>
          <a:ln w="9525">
            <a:noFill/>
            <a:miter lim="800000"/>
            <a:headEnd/>
            <a:tailEnd/>
          </a:ln>
          <a:effectLst/>
        </p:spPr>
        <p:txBody>
          <a:bodyPr wrap="none" lIns="137160" tIns="155448" rIns="137160" bIns="155448" anchor="ctr"/>
          <a:lstStyle/>
          <a:p>
            <a:pPr eaLnBrk="0" hangingPunct="0">
              <a:defRPr/>
            </a:pPr>
            <a:endParaRPr lang="en-US" dirty="0"/>
          </a:p>
        </p:txBody>
      </p:sp>
      <p:sp>
        <p:nvSpPr>
          <p:cNvPr id="1027" name="Rectangle 3"/>
          <p:cNvSpPr>
            <a:spLocks noGrp="1" noChangeArrowheads="1"/>
          </p:cNvSpPr>
          <p:nvPr>
            <p:ph type="title"/>
          </p:nvPr>
        </p:nvSpPr>
        <p:spPr bwMode="ltGray">
          <a:xfrm>
            <a:off x="374650" y="207963"/>
            <a:ext cx="683895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5763" y="1604963"/>
            <a:ext cx="8215312" cy="4735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2021" name="Text Box 5"/>
          <p:cNvSpPr txBox="1">
            <a:spLocks noChangeArrowheads="1"/>
          </p:cNvSpPr>
          <p:nvPr/>
        </p:nvSpPr>
        <p:spPr bwMode="auto">
          <a:xfrm>
            <a:off x="0" y="6637338"/>
            <a:ext cx="2058988" cy="214312"/>
          </a:xfrm>
          <a:prstGeom prst="rect">
            <a:avLst/>
          </a:prstGeom>
          <a:noFill/>
          <a:ln w="50800" cap="rnd" algn="ctr">
            <a:noFill/>
            <a:prstDash val="sysDot"/>
            <a:miter lim="800000"/>
            <a:headEnd/>
            <a:tailEnd/>
          </a:ln>
          <a:effectLst/>
        </p:spPr>
        <p:txBody>
          <a:bodyPr>
            <a:spAutoFit/>
          </a:bodyPr>
          <a:lstStyle/>
          <a:p>
            <a:pPr eaLnBrk="0" hangingPunct="0">
              <a:defRPr/>
            </a:pPr>
            <a:r>
              <a:rPr lang="en-US" sz="800" dirty="0"/>
              <a:t>© 2010 ANSYS, Inc.  All rights reserved.</a:t>
            </a:r>
          </a:p>
        </p:txBody>
      </p:sp>
      <p:sp>
        <p:nvSpPr>
          <p:cNvPr id="982022" name="Text Box 6"/>
          <p:cNvSpPr txBox="1">
            <a:spLocks noChangeArrowheads="1"/>
          </p:cNvSpPr>
          <p:nvPr/>
        </p:nvSpPr>
        <p:spPr bwMode="auto">
          <a:xfrm>
            <a:off x="4191000" y="6629400"/>
            <a:ext cx="790575" cy="228600"/>
          </a:xfrm>
          <a:prstGeom prst="rect">
            <a:avLst/>
          </a:prstGeom>
          <a:noFill/>
          <a:ln w="50800" cap="rnd" algn="ctr">
            <a:noFill/>
            <a:prstDash val="sysDot"/>
            <a:miter lim="800000"/>
            <a:headEnd/>
            <a:tailEnd/>
          </a:ln>
          <a:effectLst/>
        </p:spPr>
        <p:txBody>
          <a:bodyPr>
            <a:spAutoFit/>
          </a:bodyPr>
          <a:lstStyle/>
          <a:p>
            <a:pPr algn="ctr" eaLnBrk="0" hangingPunct="0">
              <a:defRPr/>
            </a:pPr>
            <a:fld id="{945F775F-4E9C-40B0-8C38-4B399CCD8FAA}" type="slidenum">
              <a:rPr lang="en-US" sz="900" b="1"/>
              <a:pPr algn="ctr" eaLnBrk="0" hangingPunct="0">
                <a:defRPr/>
              </a:pPr>
              <a:t>‹#›</a:t>
            </a:fld>
            <a:endParaRPr lang="en-US" sz="900" b="1" dirty="0"/>
          </a:p>
        </p:txBody>
      </p:sp>
      <p:sp>
        <p:nvSpPr>
          <p:cNvPr id="982023" name="Text Box 7"/>
          <p:cNvSpPr txBox="1">
            <a:spLocks noChangeArrowheads="1"/>
          </p:cNvSpPr>
          <p:nvPr/>
        </p:nvSpPr>
        <p:spPr bwMode="auto">
          <a:xfrm>
            <a:off x="6773863" y="6637338"/>
            <a:ext cx="2373312" cy="214312"/>
          </a:xfrm>
          <a:prstGeom prst="rect">
            <a:avLst/>
          </a:prstGeom>
          <a:noFill/>
          <a:ln w="50800" cap="rnd" algn="ctr">
            <a:noFill/>
            <a:prstDash val="sysDot"/>
            <a:miter lim="800000"/>
            <a:headEnd/>
            <a:tailEnd/>
          </a:ln>
          <a:effectLst/>
        </p:spPr>
        <p:txBody>
          <a:bodyPr>
            <a:spAutoFit/>
          </a:bodyPr>
          <a:lstStyle/>
          <a:p>
            <a:pPr algn="r" eaLnBrk="0" hangingPunct="0">
              <a:defRPr/>
            </a:pPr>
            <a:r>
              <a:rPr lang="en-US" sz="800" dirty="0"/>
              <a:t>ANSYS, Inc. Proprietary</a:t>
            </a:r>
          </a:p>
        </p:txBody>
      </p:sp>
      <p:pic>
        <p:nvPicPr>
          <p:cNvPr id="1032" name="Picture 8"/>
          <p:cNvPicPr>
            <a:picLocks noChangeAspect="1" noChangeArrowheads="1"/>
          </p:cNvPicPr>
          <p:nvPr/>
        </p:nvPicPr>
        <p:blipFill>
          <a:blip r:embed="rId5" cstate="print"/>
          <a:srcRect/>
          <a:stretch>
            <a:fillRect/>
          </a:stretch>
        </p:blipFill>
        <p:spPr bwMode="auto">
          <a:xfrm>
            <a:off x="7070725" y="198438"/>
            <a:ext cx="2073275" cy="779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iming>
    <p:tnLst>
      <p:par>
        <p:cTn id="1" dur="indefinite" restart="never" nodeType="tmRoot"/>
      </p:par>
    </p:tnLst>
  </p:timing>
  <p:txStyles>
    <p:titleStyle>
      <a:lvl1pPr algn="l" rtl="0" eaLnBrk="1" fontAlgn="base" hangingPunct="1">
        <a:spcBef>
          <a:spcPct val="0"/>
        </a:spcBef>
        <a:spcAft>
          <a:spcPct val="0"/>
        </a:spcAft>
        <a:tabLst>
          <a:tab pos="400050" algn="l"/>
        </a:tabLst>
        <a:defRPr sz="2800">
          <a:solidFill>
            <a:schemeClr val="bg1"/>
          </a:solidFill>
          <a:latin typeface="+mj-lt"/>
          <a:ea typeface="+mj-ea"/>
          <a:cs typeface="+mj-cs"/>
        </a:defRPr>
      </a:lvl1pPr>
      <a:lvl2pPr algn="l" rtl="0" eaLnBrk="1" fontAlgn="base" hangingPunct="1">
        <a:spcBef>
          <a:spcPct val="0"/>
        </a:spcBef>
        <a:spcAft>
          <a:spcPct val="0"/>
        </a:spcAft>
        <a:tabLst>
          <a:tab pos="400050" algn="l"/>
        </a:tabLst>
        <a:defRPr sz="2800">
          <a:solidFill>
            <a:schemeClr val="bg1"/>
          </a:solidFill>
          <a:latin typeface="Arial Black" pitchFamily="34" charset="0"/>
        </a:defRPr>
      </a:lvl2pPr>
      <a:lvl3pPr algn="l" rtl="0" eaLnBrk="1" fontAlgn="base" hangingPunct="1">
        <a:spcBef>
          <a:spcPct val="0"/>
        </a:spcBef>
        <a:spcAft>
          <a:spcPct val="0"/>
        </a:spcAft>
        <a:tabLst>
          <a:tab pos="400050" algn="l"/>
        </a:tabLst>
        <a:defRPr sz="2800">
          <a:solidFill>
            <a:schemeClr val="bg1"/>
          </a:solidFill>
          <a:latin typeface="Arial Black" pitchFamily="34" charset="0"/>
        </a:defRPr>
      </a:lvl3pPr>
      <a:lvl4pPr algn="l" rtl="0" eaLnBrk="1" fontAlgn="base" hangingPunct="1">
        <a:spcBef>
          <a:spcPct val="0"/>
        </a:spcBef>
        <a:spcAft>
          <a:spcPct val="0"/>
        </a:spcAft>
        <a:tabLst>
          <a:tab pos="400050" algn="l"/>
        </a:tabLst>
        <a:defRPr sz="2800">
          <a:solidFill>
            <a:schemeClr val="bg1"/>
          </a:solidFill>
          <a:latin typeface="Arial Black" pitchFamily="34" charset="0"/>
        </a:defRPr>
      </a:lvl4pPr>
      <a:lvl5pPr algn="l" rtl="0" eaLnBrk="1" fontAlgn="base" hangingPunct="1">
        <a:spcBef>
          <a:spcPct val="0"/>
        </a:spcBef>
        <a:spcAft>
          <a:spcPct val="0"/>
        </a:spcAft>
        <a:tabLst>
          <a:tab pos="400050" algn="l"/>
        </a:tabLst>
        <a:defRPr sz="2800">
          <a:solidFill>
            <a:schemeClr val="bg1"/>
          </a:solidFill>
          <a:latin typeface="Arial Black" pitchFamily="34" charset="0"/>
        </a:defRPr>
      </a:lvl5pPr>
      <a:lvl6pPr marL="457200" algn="l" rtl="0" eaLnBrk="1" fontAlgn="base" hangingPunct="1">
        <a:spcBef>
          <a:spcPct val="0"/>
        </a:spcBef>
        <a:spcAft>
          <a:spcPct val="0"/>
        </a:spcAft>
        <a:tabLst>
          <a:tab pos="400050" algn="l"/>
        </a:tabLst>
        <a:defRPr sz="2800">
          <a:solidFill>
            <a:schemeClr val="bg1"/>
          </a:solidFill>
          <a:latin typeface="Arial Black" pitchFamily="34" charset="0"/>
        </a:defRPr>
      </a:lvl6pPr>
      <a:lvl7pPr marL="914400" algn="l" rtl="0" eaLnBrk="1" fontAlgn="base" hangingPunct="1">
        <a:spcBef>
          <a:spcPct val="0"/>
        </a:spcBef>
        <a:spcAft>
          <a:spcPct val="0"/>
        </a:spcAft>
        <a:tabLst>
          <a:tab pos="400050" algn="l"/>
        </a:tabLst>
        <a:defRPr sz="2800">
          <a:solidFill>
            <a:schemeClr val="bg1"/>
          </a:solidFill>
          <a:latin typeface="Arial Black" pitchFamily="34" charset="0"/>
        </a:defRPr>
      </a:lvl7pPr>
      <a:lvl8pPr marL="1371600" algn="l" rtl="0" eaLnBrk="1" fontAlgn="base" hangingPunct="1">
        <a:spcBef>
          <a:spcPct val="0"/>
        </a:spcBef>
        <a:spcAft>
          <a:spcPct val="0"/>
        </a:spcAft>
        <a:tabLst>
          <a:tab pos="400050" algn="l"/>
        </a:tabLst>
        <a:defRPr sz="2800">
          <a:solidFill>
            <a:schemeClr val="bg1"/>
          </a:solidFill>
          <a:latin typeface="Arial Black" pitchFamily="34" charset="0"/>
        </a:defRPr>
      </a:lvl8pPr>
      <a:lvl9pPr marL="1828800" algn="l" rtl="0" eaLnBrk="1" fontAlgn="base" hangingPunct="1">
        <a:spcBef>
          <a:spcPct val="0"/>
        </a:spcBef>
        <a:spcAft>
          <a:spcPct val="0"/>
        </a:spcAft>
        <a:tabLst>
          <a:tab pos="400050" algn="l"/>
        </a:tabLst>
        <a:defRPr sz="2800">
          <a:solidFill>
            <a:schemeClr val="bg1"/>
          </a:solidFill>
          <a:latin typeface="Arial Black" pitchFamily="34" charset="0"/>
        </a:defRPr>
      </a:lvl9pPr>
    </p:titleStyle>
    <p:bodyStyle>
      <a:lvl1pPr marL="227013" indent="-227013" algn="l" rtl="0" eaLnBrk="1" fontAlgn="base" hangingPunct="1">
        <a:spcBef>
          <a:spcPct val="20000"/>
        </a:spcBef>
        <a:spcAft>
          <a:spcPct val="0"/>
        </a:spcAft>
        <a:buClr>
          <a:schemeClr val="accent1"/>
        </a:buClr>
        <a:buChar char="•"/>
        <a:defRPr sz="2800" b="1">
          <a:solidFill>
            <a:schemeClr val="tx1"/>
          </a:solidFill>
          <a:latin typeface="+mn-lt"/>
          <a:ea typeface="+mn-ea"/>
          <a:cs typeface="+mn-cs"/>
        </a:defRPr>
      </a:lvl1pPr>
      <a:lvl2pPr marL="625475" indent="-284163" algn="l" rtl="0" eaLnBrk="1" fontAlgn="base" hangingPunct="1">
        <a:spcBef>
          <a:spcPct val="20000"/>
        </a:spcBef>
        <a:spcAft>
          <a:spcPct val="0"/>
        </a:spcAft>
        <a:buClr>
          <a:schemeClr val="tx1"/>
        </a:buClr>
        <a:buFont typeface="Times New Roman" pitchFamily="18" charset="0"/>
        <a:buChar char="–"/>
        <a:defRPr sz="2800">
          <a:solidFill>
            <a:schemeClr val="tx1"/>
          </a:solidFill>
          <a:latin typeface="+mn-lt"/>
        </a:defRPr>
      </a:lvl2pPr>
      <a:lvl3pPr marL="965200" indent="-225425" algn="l" rtl="0" eaLnBrk="1" fontAlgn="base" hangingPunct="1">
        <a:spcBef>
          <a:spcPct val="20000"/>
        </a:spcBef>
        <a:spcAft>
          <a:spcPct val="0"/>
        </a:spcAft>
        <a:buClr>
          <a:schemeClr val="accent1"/>
        </a:buClr>
        <a:buChar char="•"/>
        <a:defRPr sz="2400">
          <a:solidFill>
            <a:schemeClr val="tx1"/>
          </a:solidFill>
          <a:latin typeface="+mn-lt"/>
        </a:defRPr>
      </a:lvl3pPr>
      <a:lvl4pPr marL="1312863" indent="-233363" algn="l" rtl="0" eaLnBrk="1" fontAlgn="base" hangingPunct="1">
        <a:spcBef>
          <a:spcPct val="20000"/>
        </a:spcBef>
        <a:spcAft>
          <a:spcPct val="0"/>
        </a:spcAft>
        <a:buClr>
          <a:schemeClr val="tx1"/>
        </a:buClr>
        <a:buFont typeface="Times New Roman" pitchFamily="18" charset="0"/>
        <a:buChar char="–"/>
        <a:defRPr sz="2200">
          <a:solidFill>
            <a:schemeClr val="tx1"/>
          </a:solidFill>
          <a:latin typeface="+mn-lt"/>
        </a:defRPr>
      </a:lvl4pPr>
      <a:lvl5pPr marL="1601788" indent="-174625" algn="l" rtl="0" eaLnBrk="1" fontAlgn="base" hangingPunct="1">
        <a:spcBef>
          <a:spcPct val="20000"/>
        </a:spcBef>
        <a:spcAft>
          <a:spcPct val="0"/>
        </a:spcAft>
        <a:buClr>
          <a:schemeClr val="accent1"/>
        </a:buClr>
        <a:buSzPct val="85000"/>
        <a:buChar char="•"/>
        <a:defRPr sz="2000">
          <a:solidFill>
            <a:schemeClr val="tx1"/>
          </a:solidFill>
          <a:latin typeface="+mn-lt"/>
        </a:defRPr>
      </a:lvl5pPr>
      <a:lvl6pPr marL="2058988" indent="-174625" algn="l" rtl="0" eaLnBrk="1" fontAlgn="base" hangingPunct="1">
        <a:spcBef>
          <a:spcPct val="20000"/>
        </a:spcBef>
        <a:spcAft>
          <a:spcPct val="0"/>
        </a:spcAft>
        <a:buClr>
          <a:schemeClr val="accent1"/>
        </a:buClr>
        <a:buSzPct val="85000"/>
        <a:buChar char="•"/>
        <a:defRPr sz="2000">
          <a:solidFill>
            <a:schemeClr val="tx1"/>
          </a:solidFill>
          <a:latin typeface="+mn-lt"/>
        </a:defRPr>
      </a:lvl6pPr>
      <a:lvl7pPr marL="2516188" indent="-174625" algn="l" rtl="0" eaLnBrk="1" fontAlgn="base" hangingPunct="1">
        <a:spcBef>
          <a:spcPct val="20000"/>
        </a:spcBef>
        <a:spcAft>
          <a:spcPct val="0"/>
        </a:spcAft>
        <a:buClr>
          <a:schemeClr val="accent1"/>
        </a:buClr>
        <a:buSzPct val="85000"/>
        <a:buChar char="•"/>
        <a:defRPr sz="2000">
          <a:solidFill>
            <a:schemeClr val="tx1"/>
          </a:solidFill>
          <a:latin typeface="+mn-lt"/>
        </a:defRPr>
      </a:lvl7pPr>
      <a:lvl8pPr marL="2973388" indent="-174625" algn="l" rtl="0" eaLnBrk="1" fontAlgn="base" hangingPunct="1">
        <a:spcBef>
          <a:spcPct val="20000"/>
        </a:spcBef>
        <a:spcAft>
          <a:spcPct val="0"/>
        </a:spcAft>
        <a:buClr>
          <a:schemeClr val="accent1"/>
        </a:buClr>
        <a:buSzPct val="85000"/>
        <a:buChar char="•"/>
        <a:defRPr sz="2000">
          <a:solidFill>
            <a:schemeClr val="tx1"/>
          </a:solidFill>
          <a:latin typeface="+mn-lt"/>
        </a:defRPr>
      </a:lvl8pPr>
      <a:lvl9pPr marL="3430588" indent="-174625" algn="l" rtl="0" eaLnBrk="1" fontAlgn="base" hangingPunct="1">
        <a:spcBef>
          <a:spcPct val="20000"/>
        </a:spcBef>
        <a:spcAft>
          <a:spcPct val="0"/>
        </a:spcAft>
        <a:buClr>
          <a:schemeClr val="accent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47800" y="1219200"/>
            <a:ext cx="71628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2011 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008063"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January 25, 2016</a:t>
            </a:fld>
            <a:endParaRPr lang="en-US" sz="1000" dirty="0">
              <a:latin typeface="+mn-lt"/>
              <a:cs typeface="+mn-cs"/>
            </a:endParaRPr>
          </a:p>
        </p:txBody>
      </p:sp>
      <p:sp>
        <p:nvSpPr>
          <p:cNvPr id="7" name="Rectangle 5"/>
          <p:cNvSpPr txBox="1">
            <a:spLocks noChangeArrowheads="1"/>
          </p:cNvSpPr>
          <p:nvPr/>
        </p:nvSpPr>
        <p:spPr bwMode="auto">
          <a:xfrm>
            <a:off x="177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2"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3" cstate="print"/>
          <a:srcRect/>
          <a:stretch>
            <a:fillRect/>
          </a:stretch>
        </p:blipFill>
        <p:spPr bwMode="auto">
          <a:xfrm>
            <a:off x="1809750" y="0"/>
            <a:ext cx="7334250" cy="58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914400"/>
            <a:ext cx="7119938" cy="553998"/>
          </a:xfrm>
        </p:spPr>
        <p:txBody>
          <a:bodyPr/>
          <a:lstStyle/>
          <a:p>
            <a:r>
              <a:rPr lang="en-US" dirty="0"/>
              <a:t>LINKED </a:t>
            </a:r>
            <a:r>
              <a:rPr lang="en-US" dirty="0" smtClean="0"/>
              <a:t>IN    </a:t>
            </a:r>
            <a:endParaRPr lang="en-US" dirty="0"/>
          </a:p>
        </p:txBody>
      </p:sp>
      <p:sp>
        <p:nvSpPr>
          <p:cNvPr id="3" name="Subtitle 2"/>
          <p:cNvSpPr>
            <a:spLocks noGrp="1"/>
          </p:cNvSpPr>
          <p:nvPr>
            <p:ph type="subTitle" sz="quarter" idx="1"/>
          </p:nvPr>
        </p:nvSpPr>
        <p:spPr>
          <a:xfrm>
            <a:off x="2667000" y="4876800"/>
            <a:ext cx="6248400" cy="1237262"/>
          </a:xfrm>
        </p:spPr>
        <p:txBody>
          <a:bodyPr/>
          <a:lstStyle/>
          <a:p>
            <a:pPr algn="ctr"/>
            <a:r>
              <a:rPr lang="en-US" sz="2400" dirty="0" smtClean="0"/>
              <a:t>January 30, 2016</a:t>
            </a:r>
          </a:p>
          <a:p>
            <a:pPr algn="ctr"/>
            <a:r>
              <a:rPr lang="en-US" sz="2400" dirty="0" smtClean="0"/>
              <a:t>Hope Vaccaro, PHR</a:t>
            </a:r>
          </a:p>
          <a:p>
            <a:pPr algn="ctr"/>
            <a:r>
              <a:rPr lang="en-US" sz="2400" dirty="0" smtClean="0"/>
              <a:t>Sr. Manager, Global Talent Acquisition</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09600"/>
            <a:ext cx="14382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20876819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Linked In</a:t>
            </a:r>
            <a:endParaRPr lang="en-US" dirty="0"/>
          </a:p>
        </p:txBody>
      </p:sp>
      <p:sp>
        <p:nvSpPr>
          <p:cNvPr id="5" name="Content Placeholder 2"/>
          <p:cNvSpPr>
            <a:spLocks noGrp="1"/>
          </p:cNvSpPr>
          <p:nvPr>
            <p:ph type="body" sz="quarter" idx="10"/>
          </p:nvPr>
        </p:nvSpPr>
        <p:spPr/>
        <p:txBody>
          <a:bodyPr>
            <a:normAutofit/>
          </a:bodyPr>
          <a:lstStyle/>
          <a:p>
            <a:pPr>
              <a:buFont typeface="Arial" panose="020B0604020202020204" pitchFamily="34" charset="0"/>
              <a:buChar char="•"/>
            </a:pPr>
            <a:r>
              <a:rPr lang="en-US" b="1" dirty="0" smtClean="0"/>
              <a:t>Started/Founded</a:t>
            </a:r>
          </a:p>
          <a:p>
            <a:pPr>
              <a:buFont typeface="Arial" panose="020B0604020202020204" pitchFamily="34" charset="0"/>
              <a:buChar char="•"/>
            </a:pPr>
            <a:r>
              <a:rPr lang="en-US" dirty="0" smtClean="0"/>
              <a:t>Replaces what?</a:t>
            </a:r>
          </a:p>
          <a:p>
            <a:pPr>
              <a:buFont typeface="Arial" panose="020B0604020202020204" pitchFamily="34" charset="0"/>
              <a:buChar char="•"/>
            </a:pPr>
            <a:r>
              <a:rPr lang="en-US" b="1" dirty="0" smtClean="0"/>
              <a:t>Like Facebook (but for business!)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2819400"/>
            <a:ext cx="177698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04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47800" y="1219200"/>
            <a:ext cx="6477000" cy="3733800"/>
          </a:xfrm>
        </p:spPr>
        <p:txBody>
          <a:bodyPr/>
          <a:lstStyle/>
          <a:p>
            <a:r>
              <a:rPr lang="en-US" dirty="0" smtClean="0"/>
              <a:t>Linked In is the best social media platform for your career.</a:t>
            </a:r>
          </a:p>
          <a:p>
            <a:r>
              <a:rPr lang="en-US" dirty="0" smtClean="0"/>
              <a:t>Five ways to get noticed on Linked In:</a:t>
            </a:r>
          </a:p>
          <a:p>
            <a:pPr>
              <a:buFont typeface="+mj-lt"/>
              <a:buAutoNum type="arabicPeriod"/>
            </a:pPr>
            <a:r>
              <a:rPr lang="en-US" dirty="0" smtClean="0"/>
              <a:t>Check in consistently</a:t>
            </a:r>
          </a:p>
          <a:p>
            <a:pPr>
              <a:buFont typeface="+mj-lt"/>
              <a:buAutoNum type="arabicPeriod"/>
            </a:pPr>
            <a:r>
              <a:rPr lang="en-US" dirty="0" smtClean="0"/>
              <a:t>Be intentional</a:t>
            </a:r>
          </a:p>
          <a:p>
            <a:pPr>
              <a:buFont typeface="+mj-lt"/>
              <a:buAutoNum type="arabicPeriod"/>
            </a:pPr>
            <a:r>
              <a:rPr lang="en-US" dirty="0" smtClean="0"/>
              <a:t>Use advanced search</a:t>
            </a:r>
          </a:p>
          <a:p>
            <a:pPr>
              <a:buFont typeface="+mj-lt"/>
              <a:buAutoNum type="arabicPeriod"/>
            </a:pPr>
            <a:r>
              <a:rPr lang="en-US" dirty="0" smtClean="0"/>
              <a:t>Mix it up</a:t>
            </a:r>
          </a:p>
          <a:p>
            <a:pPr>
              <a:buFont typeface="+mj-lt"/>
              <a:buAutoNum type="arabicPeriod"/>
            </a:pPr>
            <a:r>
              <a:rPr lang="en-US" dirty="0" smtClean="0"/>
              <a:t>Get personal</a:t>
            </a:r>
          </a:p>
          <a:p>
            <a:endParaRPr lang="en-US" dirty="0"/>
          </a:p>
        </p:txBody>
      </p:sp>
      <p:sp>
        <p:nvSpPr>
          <p:cNvPr id="3" name="Title 2"/>
          <p:cNvSpPr>
            <a:spLocks noGrp="1"/>
          </p:cNvSpPr>
          <p:nvPr>
            <p:ph type="title"/>
          </p:nvPr>
        </p:nvSpPr>
        <p:spPr/>
        <p:txBody>
          <a:bodyPr/>
          <a:lstStyle/>
          <a:p>
            <a:r>
              <a:rPr lang="en-US" dirty="0" smtClean="0"/>
              <a:t>Using Linked In to Boost Your Career</a:t>
            </a:r>
            <a:endParaRPr lang="en-US" dirty="0"/>
          </a:p>
        </p:txBody>
      </p:sp>
      <p:sp>
        <p:nvSpPr>
          <p:cNvPr id="4" name="Content Placeholder 2"/>
          <p:cNvSpPr txBox="1">
            <a:spLocks/>
          </p:cNvSpPr>
          <p:nvPr/>
        </p:nvSpPr>
        <p:spPr>
          <a:xfrm>
            <a:off x="-76200" y="1219200"/>
            <a:ext cx="9220200" cy="5090160"/>
          </a:xfrm>
          <a:prstGeom prst="rect">
            <a:avLst/>
          </a:prstGeom>
        </p:spPr>
        <p:txBody>
          <a:bodyPr>
            <a:normAutofit/>
          </a:bodyPr>
          <a:lst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a:lstStyle>
          <a:p>
            <a:pPr>
              <a:buFont typeface="Arial" pitchFamily="34" charset="0"/>
              <a:buChar char="•"/>
            </a:pPr>
            <a:endParaRPr lang="en-US" sz="2400" dirty="0" smtClean="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1951037"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20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LINKED IN Optimization</a:t>
            </a:r>
          </a:p>
        </p:txBody>
      </p:sp>
      <p:sp>
        <p:nvSpPr>
          <p:cNvPr id="5" name="Content Placeholder 2"/>
          <p:cNvSpPr>
            <a:spLocks noGrp="1"/>
          </p:cNvSpPr>
          <p:nvPr>
            <p:ph type="body" sz="quarter" idx="10"/>
          </p:nvPr>
        </p:nvSpPr>
        <p:spPr/>
        <p:txBody>
          <a:bodyPr>
            <a:normAutofit lnSpcReduction="10000"/>
          </a:bodyPr>
          <a:lstStyle/>
          <a:p>
            <a:pPr marL="480060" indent="-342900">
              <a:buFont typeface="Arial" panose="020B0604020202020204" pitchFamily="34" charset="0"/>
              <a:buChar char="•"/>
            </a:pPr>
            <a:r>
              <a:rPr lang="en-US" sz="2400" dirty="0" smtClean="0"/>
              <a:t>Add a professional photo</a:t>
            </a:r>
          </a:p>
          <a:p>
            <a:pPr marL="480060" indent="-342900">
              <a:buFont typeface="Arial" panose="020B0604020202020204" pitchFamily="34" charset="0"/>
              <a:buChar char="•"/>
            </a:pPr>
            <a:r>
              <a:rPr lang="en-US" sz="2400" dirty="0" smtClean="0"/>
              <a:t>Have a catchy headline</a:t>
            </a:r>
          </a:p>
          <a:p>
            <a:pPr marL="480060" indent="-342900">
              <a:buFont typeface="Arial" panose="020B0604020202020204" pitchFamily="34" charset="0"/>
              <a:buChar char="•"/>
            </a:pPr>
            <a:r>
              <a:rPr lang="en-US" sz="2400" dirty="0" smtClean="0"/>
              <a:t>Add the industry you work in or want to work in</a:t>
            </a:r>
          </a:p>
          <a:p>
            <a:pPr marL="480060" indent="-342900">
              <a:buFont typeface="Arial" panose="020B0604020202020204" pitchFamily="34" charset="0"/>
              <a:buChar char="•"/>
            </a:pPr>
            <a:r>
              <a:rPr lang="en-US" sz="2400" dirty="0" smtClean="0"/>
              <a:t>Publishing posts is a great way to get noticed</a:t>
            </a:r>
          </a:p>
          <a:p>
            <a:pPr marL="480060" indent="-342900">
              <a:buFont typeface="Arial" panose="020B0604020202020204" pitchFamily="34" charset="0"/>
              <a:buChar char="•"/>
            </a:pPr>
            <a:r>
              <a:rPr lang="en-US" sz="2400" dirty="0" smtClean="0"/>
              <a:t>In your summary, include key words so you will be found in searches; try to limit to under 50 words</a:t>
            </a:r>
          </a:p>
          <a:p>
            <a:pPr marL="480060" indent="-342900">
              <a:buFont typeface="Arial" panose="020B0604020202020204" pitchFamily="34" charset="0"/>
              <a:buChar char="•"/>
            </a:pPr>
            <a:endParaRPr lang="en-US"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LINKED IN Optimization</a:t>
            </a:r>
          </a:p>
        </p:txBody>
      </p:sp>
      <p:sp>
        <p:nvSpPr>
          <p:cNvPr id="5" name="Content Placeholder 2"/>
          <p:cNvSpPr>
            <a:spLocks noGrp="1"/>
          </p:cNvSpPr>
          <p:nvPr>
            <p:ph type="body" sz="quarter" idx="10"/>
          </p:nvPr>
        </p:nvSpPr>
        <p:spPr/>
        <p:txBody>
          <a:bodyPr>
            <a:normAutofit/>
          </a:bodyPr>
          <a:lstStyle/>
          <a:p>
            <a:pPr marL="480060" indent="-342900">
              <a:buFont typeface="Arial" panose="020B0604020202020204" pitchFamily="34" charset="0"/>
              <a:buChar char="•"/>
            </a:pPr>
            <a:r>
              <a:rPr lang="en-US" sz="2400" dirty="0"/>
              <a:t>Be precise of your experience;  </a:t>
            </a:r>
            <a:r>
              <a:rPr lang="en-US" sz="2400" dirty="0" smtClean="0"/>
              <a:t>don’t </a:t>
            </a:r>
            <a:r>
              <a:rPr lang="en-US" sz="2400" dirty="0"/>
              <a:t>be afraid to use detail</a:t>
            </a:r>
          </a:p>
          <a:p>
            <a:pPr marL="480060" indent="-342900">
              <a:buFont typeface="Arial" panose="020B0604020202020204" pitchFamily="34" charset="0"/>
              <a:buChar char="•"/>
            </a:pPr>
            <a:r>
              <a:rPr lang="en-US" sz="2400" dirty="0" smtClean="0"/>
              <a:t>Re-order your top skills so the more important ones are on top</a:t>
            </a:r>
          </a:p>
          <a:p>
            <a:pPr marL="480060" indent="-342900">
              <a:buFont typeface="Arial" panose="020B0604020202020204" pitchFamily="34" charset="0"/>
              <a:buChar char="•"/>
            </a:pPr>
            <a:r>
              <a:rPr lang="en-US" sz="2400" dirty="0" smtClean="0"/>
              <a:t>Join relevant groups</a:t>
            </a:r>
          </a:p>
          <a:p>
            <a:pPr marL="480060" indent="-342900">
              <a:buFont typeface="Arial" panose="020B0604020202020204" pitchFamily="34" charset="0"/>
              <a:buChar char="•"/>
            </a:pPr>
            <a:r>
              <a:rPr lang="en-US" sz="2400" dirty="0" smtClean="0"/>
              <a:t>List your volunteer activity; it’s just as important as work experience</a:t>
            </a:r>
          </a:p>
          <a:p>
            <a:pPr marL="480060" indent="-342900">
              <a:buFont typeface="Arial" panose="020B0604020202020204" pitchFamily="34" charset="0"/>
              <a:buChar char="•"/>
            </a:pPr>
            <a:r>
              <a:rPr lang="en-US" sz="2400" dirty="0" smtClean="0"/>
              <a:t>Be specific about your education</a:t>
            </a:r>
            <a:endParaRPr lang="en-US" sz="2400" dirty="0"/>
          </a:p>
        </p:txBody>
      </p:sp>
    </p:spTree>
    <p:extLst>
      <p:ext uri="{BB962C8B-B14F-4D97-AF65-F5344CB8AC3E}">
        <p14:creationId xmlns:p14="http://schemas.microsoft.com/office/powerpoint/2010/main" val="127081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Linked In</a:t>
            </a:r>
            <a:endParaRPr lang="en-US" dirty="0"/>
          </a:p>
        </p:txBody>
      </p:sp>
      <p:sp>
        <p:nvSpPr>
          <p:cNvPr id="6" name="Content Placeholder 2"/>
          <p:cNvSpPr>
            <a:spLocks noGrp="1"/>
          </p:cNvSpPr>
          <p:nvPr>
            <p:ph type="body" sz="quarter" idx="10"/>
          </p:nvPr>
        </p:nvSpPr>
        <p:spPr/>
        <p:txBody>
          <a:bodyPr>
            <a:normAutofit/>
          </a:bodyPr>
          <a:lstStyle/>
          <a:p>
            <a:pPr marL="137160" indent="0">
              <a:buNone/>
            </a:pPr>
            <a:r>
              <a:rPr lang="en-US" sz="2400" dirty="0"/>
              <a:t>https://www.linkedin.com/?trk=nav_logo</a:t>
            </a:r>
            <a:endParaRPr 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79310"/>
            <a:ext cx="1862137"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2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Arial" panose="020B0604020202020204" pitchFamily="34" charset="0"/>
              <a:buChar char="•"/>
            </a:pPr>
            <a:r>
              <a:rPr lang="en-US" dirty="0" smtClean="0"/>
              <a:t>Adding a profile picture can get you 14X more profile views than someone who does not have one</a:t>
            </a:r>
          </a:p>
          <a:p>
            <a:pPr>
              <a:buFont typeface="Arial" panose="020B0604020202020204" pitchFamily="34" charset="0"/>
              <a:buChar char="•"/>
            </a:pPr>
            <a:r>
              <a:rPr lang="en-US" dirty="0" smtClean="0"/>
              <a:t>Members who add skills get 13X more profile views</a:t>
            </a:r>
          </a:p>
          <a:p>
            <a:pPr>
              <a:buFont typeface="Arial" panose="020B0604020202020204" pitchFamily="34" charset="0"/>
              <a:buChar char="•"/>
            </a:pPr>
            <a:r>
              <a:rPr lang="en-US" dirty="0" smtClean="0"/>
              <a:t>Adding an industry can get you 15X more profile views</a:t>
            </a:r>
          </a:p>
          <a:p>
            <a:pPr>
              <a:buFont typeface="Arial" panose="020B0604020202020204" pitchFamily="34" charset="0"/>
              <a:buChar char="•"/>
            </a:pPr>
            <a:r>
              <a:rPr lang="en-US" dirty="0" smtClean="0"/>
              <a:t>If you are active in groups, this can get you 5X more profile views</a:t>
            </a:r>
          </a:p>
          <a:p>
            <a:pPr>
              <a:buFont typeface="Arial" panose="020B0604020202020204" pitchFamily="34" charset="0"/>
              <a:buChar char="•"/>
            </a:pPr>
            <a:r>
              <a:rPr lang="en-US" dirty="0" smtClean="0"/>
              <a:t>Members who add education to their profile get 10X more profile views</a:t>
            </a:r>
          </a:p>
          <a:p>
            <a:pPr>
              <a:buFont typeface="Arial" panose="020B0604020202020204" pitchFamily="34" charset="0"/>
              <a:buChar char="•"/>
            </a:pPr>
            <a:r>
              <a:rPr lang="en-US" dirty="0" smtClean="0"/>
              <a:t>Linked In interviewed hiring managers and 42% of them responded by saying that volunteer experience is just as important as work experience</a:t>
            </a:r>
          </a:p>
          <a:p>
            <a:pPr marL="0" indent="0"/>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Linked In Fact File</a:t>
            </a:r>
            <a:endParaRPr lang="en-US" dirty="0"/>
          </a:p>
        </p:txBody>
      </p:sp>
    </p:spTree>
    <p:extLst>
      <p:ext uri="{BB962C8B-B14F-4D97-AF65-F5344CB8AC3E}">
        <p14:creationId xmlns:p14="http://schemas.microsoft.com/office/powerpoint/2010/main" val="290523254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AutoNum type="arabicParenR"/>
            </a:pPr>
            <a:r>
              <a:rPr lang="en-US" dirty="0" smtClean="0"/>
              <a:t>What you post is how you are perceived.  It doesn’t matter the outlet.</a:t>
            </a:r>
          </a:p>
          <a:p>
            <a:pPr>
              <a:buAutoNum type="arabicParenR"/>
            </a:pPr>
            <a:r>
              <a:rPr lang="en-US" dirty="0" smtClean="0"/>
              <a:t>Employers check you out.</a:t>
            </a:r>
          </a:p>
          <a:p>
            <a:pPr>
              <a:buAutoNum type="arabicParenR"/>
            </a:pPr>
            <a:r>
              <a:rPr lang="en-US" dirty="0" smtClean="0"/>
              <a:t>Google yourself.</a:t>
            </a:r>
          </a:p>
          <a:p>
            <a:pPr>
              <a:buAutoNum type="arabicParenR"/>
            </a:pPr>
            <a:r>
              <a:rPr lang="en-US" dirty="0" smtClean="0"/>
              <a:t>Privacy settings work? Or do they?</a:t>
            </a:r>
          </a:p>
          <a:p>
            <a:pPr>
              <a:buAutoNum type="arabicParenR"/>
            </a:pPr>
            <a:r>
              <a:rPr lang="en-US" dirty="0" smtClean="0"/>
              <a:t>“You are what you tweet” or post.</a:t>
            </a:r>
          </a:p>
          <a:p>
            <a:pPr>
              <a:buAutoNum type="arabicParenR"/>
            </a:pPr>
            <a:r>
              <a:rPr lang="en-US" dirty="0" smtClean="0"/>
              <a:t>Post about your achievements or accomplishments.</a:t>
            </a:r>
          </a:p>
          <a:p>
            <a:pPr>
              <a:buAutoNum type="arabicParenR"/>
            </a:pPr>
            <a:r>
              <a:rPr lang="en-US" dirty="0" smtClean="0"/>
              <a:t>Don’t abuse it.  Take is serious.</a:t>
            </a:r>
          </a:p>
          <a:p>
            <a:pPr>
              <a:buAutoNum type="arabicParenR"/>
            </a:pPr>
            <a:r>
              <a:rPr lang="en-US" dirty="0" smtClean="0"/>
              <a:t>Forbes article:  “Social Media Etiquette:  </a:t>
            </a:r>
            <a:r>
              <a:rPr lang="en-US" dirty="0"/>
              <a:t>12-step Checklist” http://www.forbes.com/sites/ilyapozin/2013/01/09/social-media-etiquette-12-step-checklist/#4edc244077a4</a:t>
            </a:r>
          </a:p>
        </p:txBody>
      </p:sp>
      <p:sp>
        <p:nvSpPr>
          <p:cNvPr id="3" name="Title 2"/>
          <p:cNvSpPr>
            <a:spLocks noGrp="1"/>
          </p:cNvSpPr>
          <p:nvPr>
            <p:ph type="title"/>
          </p:nvPr>
        </p:nvSpPr>
        <p:spPr/>
        <p:txBody>
          <a:bodyPr/>
          <a:lstStyle/>
          <a:p>
            <a:r>
              <a:rPr lang="en-US" dirty="0" smtClean="0"/>
              <a:t>Social Media Etiquette</a:t>
            </a:r>
            <a:endParaRPr lang="en-US" dirty="0"/>
          </a:p>
        </p:txBody>
      </p:sp>
    </p:spTree>
    <p:extLst>
      <p:ext uri="{BB962C8B-B14F-4D97-AF65-F5344CB8AC3E}">
        <p14:creationId xmlns:p14="http://schemas.microsoft.com/office/powerpoint/2010/main" val="12006536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539604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010 Corp. Template-FINAL">
  <a:themeElements>
    <a:clrScheme name="">
      <a:dk1>
        <a:srgbClr val="000000"/>
      </a:dk1>
      <a:lt1>
        <a:srgbClr val="FFFFFF"/>
      </a:lt1>
      <a:dk2>
        <a:srgbClr val="5A79D6"/>
      </a:dk2>
      <a:lt2>
        <a:srgbClr val="7D879B"/>
      </a:lt2>
      <a:accent1>
        <a:srgbClr val="19338C"/>
      </a:accent1>
      <a:accent2>
        <a:srgbClr val="82740B"/>
      </a:accent2>
      <a:accent3>
        <a:srgbClr val="FFFFFF"/>
      </a:accent3>
      <a:accent4>
        <a:srgbClr val="000000"/>
      </a:accent4>
      <a:accent5>
        <a:srgbClr val="ABADC5"/>
      </a:accent5>
      <a:accent6>
        <a:srgbClr val="756809"/>
      </a:accent6>
      <a:hlink>
        <a:srgbClr val="71031D"/>
      </a:hlink>
      <a:folHlink>
        <a:srgbClr val="0F6023"/>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137160" tIns="155448" rIns="137160" bIns="15544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137160" tIns="155448" rIns="137160" bIns="15544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7D879B"/>
        </a:lt2>
        <a:accent1>
          <a:srgbClr val="284DCC"/>
        </a:accent1>
        <a:accent2>
          <a:srgbClr val="C1A90E"/>
        </a:accent2>
        <a:accent3>
          <a:srgbClr val="FFFFFF"/>
        </a:accent3>
        <a:accent4>
          <a:srgbClr val="000000"/>
        </a:accent4>
        <a:accent5>
          <a:srgbClr val="ACB2E2"/>
        </a:accent5>
        <a:accent6>
          <a:srgbClr val="AF990C"/>
        </a:accent6>
        <a:hlink>
          <a:srgbClr val="B51529"/>
        </a:hlink>
        <a:folHlink>
          <a:srgbClr val="157D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Corp. Template-FINAL</Template>
  <TotalTime>2262</TotalTime>
  <Words>1024</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Arial Narrow</vt:lpstr>
      <vt:lpstr>Calibri</vt:lpstr>
      <vt:lpstr>Times New Roman</vt:lpstr>
      <vt:lpstr>2010 Corp. Template-FINAL</vt:lpstr>
      <vt:lpstr>ANSYS-2011-powerpoint-template</vt:lpstr>
      <vt:lpstr>LINKED IN    </vt:lpstr>
      <vt:lpstr>About Linked In</vt:lpstr>
      <vt:lpstr>Using Linked In to Boost Your Career</vt:lpstr>
      <vt:lpstr>LINKED IN Optimization</vt:lpstr>
      <vt:lpstr>LINKED IN Optimization</vt:lpstr>
      <vt:lpstr>Linked In</vt:lpstr>
      <vt:lpstr>Linked In Fact File</vt:lpstr>
      <vt:lpstr>Social Media Etiquette</vt:lpstr>
      <vt:lpstr>Questions?</vt:lpstr>
      <vt:lpstr>Thank you!</vt:lpstr>
    </vt:vector>
  </TitlesOfParts>
  <Company>ANSYS,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Sales Conference Theme and Team Building</dc:title>
  <dc:creator>dbmcdona</dc:creator>
  <cp:lastModifiedBy>Kenneth D. Chapel</cp:lastModifiedBy>
  <cp:revision>284</cp:revision>
  <cp:lastPrinted>2012-08-10T19:38:09Z</cp:lastPrinted>
  <dcterms:created xsi:type="dcterms:W3CDTF">2010-08-04T13:26:06Z</dcterms:created>
  <dcterms:modified xsi:type="dcterms:W3CDTF">2016-01-25T15:42:55Z</dcterms:modified>
</cp:coreProperties>
</file>